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78" r:id="rId4"/>
    <p:sldId id="292" r:id="rId5"/>
    <p:sldId id="293" r:id="rId6"/>
    <p:sldId id="307" r:id="rId7"/>
    <p:sldId id="294" r:id="rId8"/>
    <p:sldId id="308" r:id="rId9"/>
    <p:sldId id="295" r:id="rId10"/>
    <p:sldId id="296" r:id="rId11"/>
    <p:sldId id="309" r:id="rId12"/>
    <p:sldId id="297" r:id="rId13"/>
    <p:sldId id="310" r:id="rId14"/>
    <p:sldId id="298" r:id="rId15"/>
    <p:sldId id="311" r:id="rId16"/>
    <p:sldId id="299" r:id="rId17"/>
    <p:sldId id="312" r:id="rId18"/>
    <p:sldId id="300" r:id="rId19"/>
    <p:sldId id="313" r:id="rId20"/>
    <p:sldId id="301" r:id="rId21"/>
    <p:sldId id="314" r:id="rId22"/>
    <p:sldId id="302" r:id="rId23"/>
    <p:sldId id="315" r:id="rId24"/>
    <p:sldId id="303" r:id="rId25"/>
    <p:sldId id="316" r:id="rId26"/>
    <p:sldId id="304" r:id="rId27"/>
    <p:sldId id="317" r:id="rId28"/>
    <p:sldId id="305" r:id="rId29"/>
    <p:sldId id="318" r:id="rId30"/>
    <p:sldId id="306" r:id="rId31"/>
    <p:sldId id="319" r:id="rId32"/>
  </p:sldIdLst>
  <p:sldSz cx="12192000" cy="6858000"/>
  <p:notesSz cx="6858000" cy="9144000"/>
  <p:embeddedFontLst>
    <p:embeddedFont>
      <p:font typeface="Century Gothic" panose="020B0502020202020204" pitchFamily="3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Calibri Light" panose="020F0302020204030204" pitchFamily="34" charset="0"/>
      <p:regular r:id="rId41"/>
      <p:italic r:id="rId42"/>
    </p:embeddedFont>
    <p:embeddedFont>
      <p:font typeface="Ubuntu" panose="020B0504030602030204" pitchFamily="34" charset="0"/>
      <p:regular r:id="rId43"/>
      <p:bold r:id="rId44"/>
      <p:italic r:id="rId45"/>
      <p:boldItalic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ukhraj Parikh" initials="PP" lastIdx="1" clrIdx="0">
    <p:extLst>
      <p:ext uri="{19B8F6BF-5375-455C-9EA6-DF929625EA0E}">
        <p15:presenceInfo xmlns:p15="http://schemas.microsoft.com/office/powerpoint/2012/main" userId="90dd1475923de2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263393"/>
    <a:srgbClr val="135898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8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13T23:51:09.249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13T23:51:09.249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626752" y="3001311"/>
            <a:ext cx="69391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The Complete</a:t>
            </a:r>
          </a:p>
          <a:p>
            <a:r>
              <a:rPr lang="en-US" sz="5400" dirty="0" smtClean="0">
                <a:latin typeface="Ubuntu" panose="020B0504030602030204" pitchFamily="34" charset="0"/>
              </a:rPr>
              <a:t>SQL Masterclass</a:t>
            </a:r>
          </a:p>
          <a:p>
            <a:r>
              <a:rPr lang="en-US" sz="5400" dirty="0" smtClean="0">
                <a:latin typeface="Ubuntu" panose="020B0504030602030204" pitchFamily="34" charset="0"/>
              </a:rPr>
              <a:t>For Data Analytics</a:t>
            </a:r>
            <a:endParaRPr lang="en-US" sz="5400" dirty="0">
              <a:latin typeface="Ubuntu" panose="020B0504030602030204" pitchFamily="34" charset="0"/>
            </a:endParaRPr>
          </a:p>
        </p:txBody>
      </p:sp>
      <p:pic>
        <p:nvPicPr>
          <p:cNvPr id="1026" name="Picture 2" descr="Image result for postgresql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358" y="2955462"/>
            <a:ext cx="2662528" cy="2748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786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distinct city from customer where region in ('</a:t>
            </a:r>
            <a:r>
              <a:rPr lang="en-US" sz="2400" dirty="0" err="1">
                <a:latin typeface="Ubuntu" panose="020B0504030602030204" pitchFamily="34" charset="0"/>
              </a:rPr>
              <a:t>South','East</a:t>
            </a:r>
            <a:r>
              <a:rPr lang="en-US" sz="2400" dirty="0">
                <a:latin typeface="Ubuntu" panose="020B0504030602030204" pitchFamily="34" charset="0"/>
              </a:rPr>
              <a:t>');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sales where sales between 100 and 500;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customer where </a:t>
            </a:r>
            <a:r>
              <a:rPr lang="en-US" sz="2400" dirty="0" err="1">
                <a:latin typeface="Ubuntu" panose="020B0504030602030204" pitchFamily="34" charset="0"/>
              </a:rPr>
              <a:t>customer_name</a:t>
            </a:r>
            <a:r>
              <a:rPr lang="en-US" sz="2400" dirty="0">
                <a:latin typeface="Ubuntu" panose="020B0504030602030204" pitchFamily="34" charset="0"/>
              </a:rPr>
              <a:t> like '% ____';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63024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Retrieve all orders where ‘discount’ value is greater than zero ordered in descending order basis ‘discount’ value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Limit the number of results in above query to top 10</a:t>
            </a:r>
            <a:endParaRPr lang="en-US" sz="24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91670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7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sales where discount &gt; 0 order by discount </a:t>
            </a:r>
            <a:r>
              <a:rPr lang="en-US" sz="2400" dirty="0" err="1">
                <a:latin typeface="Ubuntu" panose="020B0504030602030204" pitchFamily="34" charset="0"/>
              </a:rPr>
              <a:t>desc</a:t>
            </a:r>
            <a:r>
              <a:rPr lang="en-US" sz="2400" dirty="0">
                <a:latin typeface="Ubuntu" panose="020B0504030602030204" pitchFamily="34" charset="0"/>
              </a:rPr>
              <a:t>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sales where discount &gt; 0 order by discount </a:t>
            </a:r>
            <a:r>
              <a:rPr lang="en-US" sz="2400" dirty="0" err="1">
                <a:latin typeface="Ubuntu" panose="020B0504030602030204" pitchFamily="34" charset="0"/>
              </a:rPr>
              <a:t>desc</a:t>
            </a:r>
            <a:r>
              <a:rPr lang="en-US" sz="2400" dirty="0">
                <a:latin typeface="Ubuntu" panose="020B0504030602030204" pitchFamily="34" charset="0"/>
              </a:rPr>
              <a:t> limit 10;</a:t>
            </a:r>
            <a:endParaRPr lang="en-US" sz="24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68136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8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Find the sum of all ‘sales’ values.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Find count of the number of customers in north region with age between 20 and 30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Find the average age of East region customers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Find the Minimum and Maximum aged customer from Philadelphia</a:t>
            </a:r>
          </a:p>
        </p:txBody>
      </p:sp>
    </p:spTree>
    <p:extLst>
      <p:ext uri="{BB962C8B-B14F-4D97-AF65-F5344CB8AC3E}">
        <p14:creationId xmlns:p14="http://schemas.microsoft.com/office/powerpoint/2010/main" val="188024187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546487"/>
            <a:ext cx="10692709" cy="4448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sum(sales) from sales; --2297200.86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count(*) from customer where age between 20 and 30;--150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</a:t>
            </a:r>
            <a:r>
              <a:rPr lang="en-US" sz="2400" dirty="0" err="1">
                <a:latin typeface="Ubuntu" panose="020B0504030602030204" pitchFamily="34" charset="0"/>
              </a:rPr>
              <a:t>avg</a:t>
            </a:r>
            <a:r>
              <a:rPr lang="en-US" sz="2400" dirty="0">
                <a:latin typeface="Ubuntu" panose="020B0504030602030204" pitchFamily="34" charset="0"/>
              </a:rPr>
              <a:t>(age) from customer where region = 'East';--44.33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min (age) as </a:t>
            </a:r>
            <a:r>
              <a:rPr lang="en-US" sz="2400" dirty="0" err="1">
                <a:latin typeface="Ubuntu" panose="020B0504030602030204" pitchFamily="34" charset="0"/>
              </a:rPr>
              <a:t>min_age</a:t>
            </a:r>
            <a:r>
              <a:rPr lang="en-US" sz="2400" dirty="0">
                <a:latin typeface="Ubuntu" panose="020B0504030602030204" pitchFamily="34" charset="0"/>
              </a:rPr>
              <a:t> , max(age) as </a:t>
            </a:r>
            <a:r>
              <a:rPr lang="en-US" sz="2400" dirty="0" err="1">
                <a:latin typeface="Ubuntu" panose="020B0504030602030204" pitchFamily="34" charset="0"/>
              </a:rPr>
              <a:t>max_age</a:t>
            </a:r>
            <a:r>
              <a:rPr lang="en-US" sz="2400" dirty="0">
                <a:latin typeface="Ubuntu" panose="020B0504030602030204" pitchFamily="34" charset="0"/>
              </a:rPr>
              <a:t> from customer where city = 'Philadelphia';--18,70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64079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Make a dashboard showing the following figures for each product ID</a:t>
            </a: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Total sales (in $) </a:t>
            </a:r>
            <a:r>
              <a:rPr lang="en-US" sz="1600" i="1" dirty="0" smtClean="0">
                <a:latin typeface="Ubuntu" panose="020B0504030602030204" pitchFamily="34" charset="0"/>
              </a:rPr>
              <a:t>order by this column in descending</a:t>
            </a:r>
            <a:endParaRPr lang="en-US" sz="2000" i="1" dirty="0" smtClean="0">
              <a:latin typeface="Ubuntu" panose="020B0504030602030204" pitchFamily="34" charset="0"/>
            </a:endParaRP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Total sales quantity</a:t>
            </a: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Number of orders</a:t>
            </a: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Max Sales value</a:t>
            </a: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Min Sales value</a:t>
            </a:r>
          </a:p>
          <a:p>
            <a:pPr marL="1200150" lvl="1" indent="-74295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Average sales value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Get the list of product ID’s where the quantity of product sold is greater than 10</a:t>
            </a:r>
          </a:p>
        </p:txBody>
      </p:sp>
    </p:spTree>
    <p:extLst>
      <p:ext uri="{BB962C8B-B14F-4D97-AF65-F5344CB8AC3E}">
        <p14:creationId xmlns:p14="http://schemas.microsoft.com/office/powerpoint/2010/main" val="33834040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9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product_id,sum</a:t>
            </a:r>
            <a:r>
              <a:rPr lang="en-US" sz="2000" dirty="0">
                <a:latin typeface="Ubuntu" panose="020B0504030602030204" pitchFamily="34" charset="0"/>
              </a:rPr>
              <a:t>(sales) as </a:t>
            </a:r>
            <a:r>
              <a:rPr lang="en-US" sz="2000" dirty="0" err="1">
                <a:latin typeface="Ubuntu" panose="020B0504030602030204" pitchFamily="34" charset="0"/>
              </a:rPr>
              <a:t>Total_sales</a:t>
            </a:r>
            <a:r>
              <a:rPr lang="en-US" sz="2000" dirty="0">
                <a:latin typeface="Ubuntu" panose="020B0504030602030204" pitchFamily="34" charset="0"/>
              </a:rPr>
              <a:t>, sum(quantity) as </a:t>
            </a:r>
            <a:r>
              <a:rPr lang="en-US" sz="2000" dirty="0" err="1">
                <a:latin typeface="Ubuntu" panose="020B0504030602030204" pitchFamily="34" charset="0"/>
              </a:rPr>
              <a:t>total_quantity</a:t>
            </a:r>
            <a:r>
              <a:rPr lang="en-US" sz="2000" dirty="0">
                <a:latin typeface="Ubuntu" panose="020B0504030602030204" pitchFamily="34" charset="0"/>
              </a:rPr>
              <a:t>, count(</a:t>
            </a:r>
            <a:r>
              <a:rPr lang="en-US" sz="2000" dirty="0" err="1">
                <a:latin typeface="Ubuntu" panose="020B0504030602030204" pitchFamily="34" charset="0"/>
              </a:rPr>
              <a:t>order_id</a:t>
            </a:r>
            <a:r>
              <a:rPr lang="en-US" sz="2000" dirty="0">
                <a:latin typeface="Ubuntu" panose="020B0504030602030204" pitchFamily="34" charset="0"/>
              </a:rPr>
              <a:t>) as </a:t>
            </a:r>
            <a:r>
              <a:rPr lang="en-US" sz="2000" dirty="0" err="1">
                <a:latin typeface="Ubuntu" panose="020B0504030602030204" pitchFamily="34" charset="0"/>
              </a:rPr>
              <a:t>total_order</a:t>
            </a:r>
            <a:r>
              <a:rPr lang="en-US" sz="2000" dirty="0">
                <a:latin typeface="Ubuntu" panose="020B0504030602030204" pitchFamily="34" charset="0"/>
              </a:rPr>
              <a:t>, min(sales) as </a:t>
            </a:r>
            <a:r>
              <a:rPr lang="en-US" sz="2000" dirty="0" err="1" smtClean="0">
                <a:latin typeface="Ubuntu" panose="020B0504030602030204" pitchFamily="34" charset="0"/>
              </a:rPr>
              <a:t>min_sales</a:t>
            </a:r>
            <a:r>
              <a:rPr lang="en-US" sz="2000" dirty="0" smtClean="0">
                <a:latin typeface="Ubuntu" panose="020B0504030602030204" pitchFamily="34" charset="0"/>
              </a:rPr>
              <a:t> , </a:t>
            </a:r>
            <a:r>
              <a:rPr lang="en-US" sz="2000" dirty="0">
                <a:latin typeface="Ubuntu" panose="020B0504030602030204" pitchFamily="34" charset="0"/>
              </a:rPr>
              <a:t>max(sales) as </a:t>
            </a:r>
            <a:r>
              <a:rPr lang="en-US" sz="2000" dirty="0" err="1">
                <a:latin typeface="Ubuntu" panose="020B0504030602030204" pitchFamily="34" charset="0"/>
              </a:rPr>
              <a:t>max_sales</a:t>
            </a:r>
            <a:r>
              <a:rPr lang="en-US" sz="2000" dirty="0">
                <a:latin typeface="Ubuntu" panose="020B0504030602030204" pitchFamily="34" charset="0"/>
              </a:rPr>
              <a:t>, </a:t>
            </a:r>
            <a:r>
              <a:rPr lang="en-US" sz="2000" dirty="0" err="1">
                <a:latin typeface="Ubuntu" panose="020B0504030602030204" pitchFamily="34" charset="0"/>
              </a:rPr>
              <a:t>avg</a:t>
            </a:r>
            <a:r>
              <a:rPr lang="en-US" sz="2000" dirty="0">
                <a:latin typeface="Ubuntu" panose="020B0504030602030204" pitchFamily="34" charset="0"/>
              </a:rPr>
              <a:t>(sales) as </a:t>
            </a:r>
            <a:r>
              <a:rPr lang="en-US" sz="2000" dirty="0" err="1">
                <a:latin typeface="Ubuntu" panose="020B0504030602030204" pitchFamily="34" charset="0"/>
              </a:rPr>
              <a:t>avg_sales</a:t>
            </a:r>
            <a:r>
              <a:rPr lang="en-US" sz="2000" dirty="0">
                <a:latin typeface="Ubuntu" panose="020B0504030602030204" pitchFamily="34" charset="0"/>
              </a:rPr>
              <a:t> from sales group by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order by </a:t>
            </a:r>
            <a:r>
              <a:rPr lang="en-US" sz="2000" dirty="0" err="1">
                <a:latin typeface="Ubuntu" panose="020B0504030602030204" pitchFamily="34" charset="0"/>
              </a:rPr>
              <a:t>total_sales</a:t>
            </a:r>
            <a:r>
              <a:rPr lang="en-US" sz="2000" dirty="0">
                <a:latin typeface="Ubuntu" panose="020B0504030602030204" pitchFamily="34" charset="0"/>
              </a:rPr>
              <a:t> </a:t>
            </a:r>
            <a:r>
              <a:rPr lang="en-US" sz="2000" dirty="0" err="1">
                <a:latin typeface="Ubuntu" panose="020B0504030602030204" pitchFamily="34" charset="0"/>
              </a:rPr>
              <a:t>desc</a:t>
            </a:r>
            <a:r>
              <a:rPr lang="en-US" sz="2000" dirty="0">
                <a:latin typeface="Ubuntu" panose="020B0504030602030204" pitchFamily="34" charset="0"/>
              </a:rPr>
              <a:t>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0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, sum(quantity) as </a:t>
            </a:r>
            <a:r>
              <a:rPr lang="en-US" sz="2000" dirty="0" err="1">
                <a:latin typeface="Ubuntu" panose="020B0504030602030204" pitchFamily="34" charset="0"/>
              </a:rPr>
              <a:t>total_quantity</a:t>
            </a:r>
            <a:r>
              <a:rPr lang="en-US" sz="2000" dirty="0">
                <a:latin typeface="Ubuntu" panose="020B0504030602030204" pitchFamily="34" charset="0"/>
              </a:rPr>
              <a:t> from sales group by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having  sum(quantity) &gt; 10;</a:t>
            </a:r>
            <a:endParaRPr lang="en-US" sz="20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56871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10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Find the total sales done in every state for customer_20_60 and sales_2015 table</a:t>
            </a:r>
          </a:p>
          <a:p>
            <a:pPr lvl="1">
              <a:lnSpc>
                <a:spcPct val="150000"/>
              </a:lnSpc>
            </a:pPr>
            <a:r>
              <a:rPr lang="en-US" sz="2400" dirty="0" smtClean="0">
                <a:latin typeface="Ubuntu" panose="020B0504030602030204" pitchFamily="34" charset="0"/>
              </a:rPr>
              <a:t>Hint: Use Joins and Group By command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Get data containing </a:t>
            </a:r>
            <a:r>
              <a:rPr lang="en-US" sz="2400" dirty="0" err="1" smtClean="0">
                <a:latin typeface="Ubuntu" panose="020B0504030602030204" pitchFamily="34" charset="0"/>
              </a:rPr>
              <a:t>Product_id</a:t>
            </a:r>
            <a:r>
              <a:rPr lang="en-US" sz="2400" dirty="0" smtClean="0">
                <a:latin typeface="Ubuntu" panose="020B0504030602030204" pitchFamily="34" charset="0"/>
              </a:rPr>
              <a:t>, product name, category, total sales value of that product and total quantity sold. (Use sales and product table)</a:t>
            </a: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endParaRPr lang="en-US" sz="2400" dirty="0" smtClean="0">
              <a:latin typeface="Ubuntu" panose="020B050403060203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910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84426" y="1225689"/>
            <a:ext cx="10692709" cy="4725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b.state</a:t>
            </a:r>
            <a:r>
              <a:rPr lang="en-US" sz="2000" dirty="0">
                <a:latin typeface="Ubuntu" panose="020B0504030602030204" pitchFamily="34" charset="0"/>
              </a:rPr>
              <a:t>, sum(sales) as </a:t>
            </a:r>
            <a:r>
              <a:rPr lang="en-US" sz="2000" dirty="0" err="1">
                <a:latin typeface="Ubuntu" panose="020B0504030602030204" pitchFamily="34" charset="0"/>
              </a:rPr>
              <a:t>total_sales</a:t>
            </a:r>
            <a:r>
              <a:rPr lang="en-US" sz="2000" dirty="0">
                <a:latin typeface="Ubuntu" panose="020B050403060203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from sales_2015 as a left join customer_20_60 as b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on </a:t>
            </a:r>
            <a:r>
              <a:rPr lang="en-US" sz="2000" dirty="0" err="1">
                <a:latin typeface="Ubuntu" panose="020B0504030602030204" pitchFamily="34" charset="0"/>
              </a:rPr>
              <a:t>a.customer_id</a:t>
            </a:r>
            <a:r>
              <a:rPr lang="en-US" sz="2000" dirty="0">
                <a:latin typeface="Ubuntu" panose="020B0504030602030204" pitchFamily="34" charset="0"/>
              </a:rPr>
              <a:t> = </a:t>
            </a:r>
            <a:r>
              <a:rPr lang="en-US" sz="2000" dirty="0" err="1">
                <a:latin typeface="Ubuntu" panose="020B0504030602030204" pitchFamily="34" charset="0"/>
              </a:rPr>
              <a:t>b.customer_id</a:t>
            </a: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group by </a:t>
            </a:r>
            <a:r>
              <a:rPr lang="en-US" sz="2000" dirty="0" err="1">
                <a:latin typeface="Ubuntu" panose="020B0504030602030204" pitchFamily="34" charset="0"/>
              </a:rPr>
              <a:t>b.state</a:t>
            </a:r>
            <a:r>
              <a:rPr lang="en-US" sz="2000" dirty="0" smtClean="0">
                <a:latin typeface="Ubuntu" panose="020B050403060203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latin typeface="Ubuntu" panose="020B0504030602030204" pitchFamily="34" charset="0"/>
              </a:rPr>
              <a:t>select </a:t>
            </a:r>
            <a:r>
              <a:rPr lang="en-US" sz="2000" dirty="0">
                <a:latin typeface="Ubuntu" panose="020B0504030602030204" pitchFamily="34" charset="0"/>
              </a:rPr>
              <a:t>a.*, sum(</a:t>
            </a:r>
            <a:r>
              <a:rPr lang="en-US" sz="2000" dirty="0" err="1">
                <a:latin typeface="Ubuntu" panose="020B0504030602030204" pitchFamily="34" charset="0"/>
              </a:rPr>
              <a:t>b.sales</a:t>
            </a:r>
            <a:r>
              <a:rPr lang="en-US" sz="2000" dirty="0">
                <a:latin typeface="Ubuntu" panose="020B0504030602030204" pitchFamily="34" charset="0"/>
              </a:rPr>
              <a:t>) as </a:t>
            </a:r>
            <a:r>
              <a:rPr lang="en-US" sz="2000" dirty="0" err="1">
                <a:latin typeface="Ubuntu" panose="020B0504030602030204" pitchFamily="34" charset="0"/>
              </a:rPr>
              <a:t>total_sales</a:t>
            </a:r>
            <a:r>
              <a:rPr lang="en-US" sz="2000" dirty="0">
                <a:latin typeface="Ubuntu" panose="020B0504030602030204" pitchFamily="34" charset="0"/>
              </a:rPr>
              <a:t>, sum(quantity) as </a:t>
            </a:r>
            <a:r>
              <a:rPr lang="en-US" sz="2000" dirty="0" err="1">
                <a:latin typeface="Ubuntu" panose="020B0504030602030204" pitchFamily="34" charset="0"/>
              </a:rPr>
              <a:t>total_quantity</a:t>
            </a:r>
            <a:r>
              <a:rPr lang="en-US" sz="2000" dirty="0">
                <a:latin typeface="Ubuntu" panose="020B050403060203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from product as a left join sales as b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on </a:t>
            </a:r>
            <a:r>
              <a:rPr lang="en-US" sz="2000" dirty="0" err="1">
                <a:latin typeface="Ubuntu" panose="020B0504030602030204" pitchFamily="34" charset="0"/>
              </a:rPr>
              <a:t>a.product_id</a:t>
            </a:r>
            <a:r>
              <a:rPr lang="en-US" sz="2000" dirty="0">
                <a:latin typeface="Ubuntu" panose="020B0504030602030204" pitchFamily="34" charset="0"/>
              </a:rPr>
              <a:t> = </a:t>
            </a:r>
            <a:r>
              <a:rPr lang="en-US" sz="2000" dirty="0" err="1">
                <a:latin typeface="Ubuntu" panose="020B0504030602030204" pitchFamily="34" charset="0"/>
              </a:rPr>
              <a:t>b.product_id</a:t>
            </a: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group by </a:t>
            </a:r>
            <a:r>
              <a:rPr lang="en-US" sz="2000" dirty="0" err="1">
                <a:latin typeface="Ubuntu" panose="020B0504030602030204" pitchFamily="34" charset="0"/>
              </a:rPr>
              <a:t>a.product_id</a:t>
            </a:r>
            <a:r>
              <a:rPr lang="en-US" sz="2000" dirty="0">
                <a:latin typeface="Ubuntu" panose="020B0504030602030204" pitchFamily="34" charset="0"/>
              </a:rPr>
              <a:t>;</a:t>
            </a:r>
            <a:endParaRPr lang="en-US" sz="2000" dirty="0" smtClean="0">
              <a:latin typeface="Ubuntu" panose="020B050403060203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46954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1678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Get data with all columns of sales table, and customer name, customer age, product name and category are in the same result set. (use JOIN in subquery)</a:t>
            </a:r>
          </a:p>
        </p:txBody>
      </p:sp>
    </p:spTree>
    <p:extLst>
      <p:ext uri="{BB962C8B-B14F-4D97-AF65-F5344CB8AC3E}">
        <p14:creationId xmlns:p14="http://schemas.microsoft.com/office/powerpoint/2010/main" val="2167863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2028401"/>
            <a:ext cx="1126935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Create a Database ‘Classroom’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Create a table named ‘</a:t>
            </a:r>
            <a:r>
              <a:rPr lang="en-US" sz="2400" dirty="0" err="1" smtClean="0">
                <a:latin typeface="Ubuntu" panose="020B0504030602030204" pitchFamily="34" charset="0"/>
              </a:rPr>
              <a:t>Science_class</a:t>
            </a:r>
            <a:r>
              <a:rPr lang="en-US" sz="2400" dirty="0" smtClean="0">
                <a:latin typeface="Ubuntu" panose="020B0504030602030204" pitchFamily="34" charset="0"/>
              </a:rPr>
              <a:t>’ with the following properties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Ubuntu" panose="020B0504030602030204" pitchFamily="34" charset="0"/>
              </a:rPr>
              <a:t>3 </a:t>
            </a:r>
            <a:r>
              <a:rPr lang="en-US" sz="2400" dirty="0" err="1" smtClean="0">
                <a:latin typeface="Ubuntu" panose="020B0504030602030204" pitchFamily="34" charset="0"/>
              </a:rPr>
              <a:t>Cloumns</a:t>
            </a:r>
            <a:r>
              <a:rPr lang="en-US" sz="2400" dirty="0" smtClean="0">
                <a:latin typeface="Ubuntu" panose="020B0504030602030204" pitchFamily="34" charset="0"/>
              </a:rPr>
              <a:t> (</a:t>
            </a:r>
            <a:r>
              <a:rPr lang="en-US" sz="2400" dirty="0" err="1" smtClean="0">
                <a:latin typeface="Ubuntu" panose="020B0504030602030204" pitchFamily="34" charset="0"/>
              </a:rPr>
              <a:t>Enrollment_no</a:t>
            </a:r>
            <a:r>
              <a:rPr lang="en-US" sz="2400" dirty="0" smtClean="0">
                <a:latin typeface="Ubuntu" panose="020B0504030602030204" pitchFamily="34" charset="0"/>
              </a:rPr>
              <a:t> INT, Name VARCHAR, </a:t>
            </a:r>
            <a:r>
              <a:rPr lang="en-US" sz="2400" dirty="0" err="1" smtClean="0">
                <a:latin typeface="Ubuntu" panose="020B0504030602030204" pitchFamily="34" charset="0"/>
              </a:rPr>
              <a:t>Science_Marks</a:t>
            </a:r>
            <a:r>
              <a:rPr lang="en-US" sz="2400" dirty="0" smtClean="0">
                <a:latin typeface="Ubuntu" panose="020B0504030602030204" pitchFamily="34" charset="0"/>
              </a:rPr>
              <a:t> INT</a:t>
            </a:r>
            <a:r>
              <a:rPr lang="en-US" sz="2400" dirty="0" smtClean="0">
                <a:latin typeface="Ubuntu" panose="020B0504030602030204" pitchFamily="34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Ubuntu" panose="020B0504030602030204" pitchFamily="34" charset="0"/>
              </a:rPr>
              <a:t>Solution :</a:t>
            </a:r>
          </a:p>
          <a:p>
            <a:pPr>
              <a:lnSpc>
                <a:spcPct val="150000"/>
              </a:lnSpc>
            </a:pPr>
            <a:r>
              <a:rPr lang="en-US" sz="2400" i="1" dirty="0" smtClean="0">
                <a:latin typeface="Ubuntu" panose="020B0504030602030204" pitchFamily="34" charset="0"/>
              </a:rPr>
              <a:t>create </a:t>
            </a:r>
            <a:r>
              <a:rPr lang="en-US" sz="2400" i="1" dirty="0">
                <a:latin typeface="Ubuntu" panose="020B0504030602030204" pitchFamily="34" charset="0"/>
              </a:rPr>
              <a:t>table </a:t>
            </a:r>
            <a:r>
              <a:rPr lang="en-US" sz="2400" i="1" dirty="0" err="1">
                <a:latin typeface="Ubuntu" panose="020B0504030602030204" pitchFamily="34" charset="0"/>
              </a:rPr>
              <a:t>science_class</a:t>
            </a:r>
            <a:r>
              <a:rPr lang="en-US" sz="2400" i="1" dirty="0">
                <a:latin typeface="Ubuntu" panose="020B0504030602030204" pitchFamily="34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2400" i="1" dirty="0">
                <a:latin typeface="Ubuntu" panose="020B0504030602030204" pitchFamily="34" charset="0"/>
              </a:rPr>
              <a:t>(</a:t>
            </a:r>
            <a:r>
              <a:rPr lang="en-US" sz="2400" i="1" dirty="0" err="1">
                <a:latin typeface="Ubuntu" panose="020B0504030602030204" pitchFamily="34" charset="0"/>
              </a:rPr>
              <a:t>Enrollment_no</a:t>
            </a:r>
            <a:r>
              <a:rPr lang="en-US" sz="2400" i="1" dirty="0">
                <a:latin typeface="Ubuntu" panose="020B0504030602030204" pitchFamily="34" charset="0"/>
              </a:rPr>
              <a:t> INT, Name VARCHAR, </a:t>
            </a:r>
            <a:r>
              <a:rPr lang="en-US" sz="2400" i="1" dirty="0" err="1">
                <a:latin typeface="Ubuntu" panose="020B0504030602030204" pitchFamily="34" charset="0"/>
              </a:rPr>
              <a:t>Science_Marks</a:t>
            </a:r>
            <a:r>
              <a:rPr lang="en-US" sz="2400" i="1" dirty="0">
                <a:latin typeface="Ubuntu" panose="020B0504030602030204" pitchFamily="34" charset="0"/>
              </a:rPr>
              <a:t> INT);</a:t>
            </a:r>
            <a:endParaRPr lang="en-US" sz="2400" i="1" dirty="0" smtClean="0">
              <a:latin typeface="Ubuntu" panose="020B0504030602030204" pitchFamily="34" charset="0"/>
            </a:endParaRP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06375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33852" y="1744195"/>
            <a:ext cx="10692709" cy="3894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select </a:t>
            </a:r>
            <a:r>
              <a:rPr lang="en-US" sz="2400" dirty="0" err="1">
                <a:latin typeface="Ubuntu" panose="020B0504030602030204" pitchFamily="34" charset="0"/>
              </a:rPr>
              <a:t>c.customer_name</a:t>
            </a:r>
            <a:r>
              <a:rPr lang="en-US" sz="2400" dirty="0">
                <a:latin typeface="Ubuntu" panose="020B0504030602030204" pitchFamily="34" charset="0"/>
              </a:rPr>
              <a:t>, </a:t>
            </a:r>
            <a:r>
              <a:rPr lang="en-US" sz="2400" dirty="0" err="1">
                <a:latin typeface="Ubuntu" panose="020B0504030602030204" pitchFamily="34" charset="0"/>
              </a:rPr>
              <a:t>c.age</a:t>
            </a:r>
            <a:r>
              <a:rPr lang="en-US" sz="2400" dirty="0">
                <a:latin typeface="Ubuntu" panose="020B0504030602030204" pitchFamily="34" charset="0"/>
              </a:rPr>
              <a:t>, sp.* from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customer as c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right join (select s.*, </a:t>
            </a:r>
            <a:r>
              <a:rPr lang="en-US" sz="2400" dirty="0" err="1">
                <a:latin typeface="Ubuntu" panose="020B0504030602030204" pitchFamily="34" charset="0"/>
              </a:rPr>
              <a:t>p.product_name</a:t>
            </a:r>
            <a:r>
              <a:rPr lang="en-US" sz="2400" dirty="0">
                <a:latin typeface="Ubuntu" panose="020B0504030602030204" pitchFamily="34" charset="0"/>
              </a:rPr>
              <a:t>, </a:t>
            </a:r>
            <a:r>
              <a:rPr lang="en-US" sz="2400" dirty="0" err="1">
                <a:latin typeface="Ubuntu" panose="020B0504030602030204" pitchFamily="34" charset="0"/>
              </a:rPr>
              <a:t>p.category</a:t>
            </a: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	from sales as 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	left join product as p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    on </a:t>
            </a:r>
            <a:r>
              <a:rPr lang="en-US" sz="2400" dirty="0" err="1">
                <a:latin typeface="Ubuntu" panose="020B0504030602030204" pitchFamily="34" charset="0"/>
              </a:rPr>
              <a:t>s.product_id</a:t>
            </a:r>
            <a:r>
              <a:rPr lang="en-US" sz="2400" dirty="0">
                <a:latin typeface="Ubuntu" panose="020B0504030602030204" pitchFamily="34" charset="0"/>
              </a:rPr>
              <a:t> = </a:t>
            </a:r>
            <a:r>
              <a:rPr lang="en-US" sz="2400" dirty="0" err="1">
                <a:latin typeface="Ubuntu" panose="020B0504030602030204" pitchFamily="34" charset="0"/>
              </a:rPr>
              <a:t>p.product_id</a:t>
            </a:r>
            <a:r>
              <a:rPr lang="en-US" sz="2400" dirty="0">
                <a:latin typeface="Ubuntu" panose="020B0504030602030204" pitchFamily="34" charset="0"/>
              </a:rPr>
              <a:t>) as </a:t>
            </a:r>
            <a:r>
              <a:rPr lang="en-US" sz="2400" dirty="0" err="1">
                <a:latin typeface="Ubuntu" panose="020B0504030602030204" pitchFamily="34" charset="0"/>
              </a:rPr>
              <a:t>sp</a:t>
            </a: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on </a:t>
            </a:r>
            <a:r>
              <a:rPr lang="en-US" sz="2400" dirty="0" err="1">
                <a:latin typeface="Ubuntu" panose="020B0504030602030204" pitchFamily="34" charset="0"/>
              </a:rPr>
              <a:t>c.customer_id</a:t>
            </a:r>
            <a:r>
              <a:rPr lang="en-US" sz="2400" dirty="0">
                <a:latin typeface="Ubuntu" panose="020B0504030602030204" pitchFamily="34" charset="0"/>
              </a:rPr>
              <a:t> = </a:t>
            </a:r>
            <a:r>
              <a:rPr lang="en-US" sz="2400" dirty="0" err="1">
                <a:latin typeface="Ubuntu" panose="020B0504030602030204" pitchFamily="34" charset="0"/>
              </a:rPr>
              <a:t>sp.customer_id</a:t>
            </a:r>
            <a:r>
              <a:rPr lang="en-US" sz="2400" dirty="0">
                <a:latin typeface="Ubuntu" panose="020B0504030602030204" pitchFamily="34" charset="0"/>
              </a:rPr>
              <a:t>;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0414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Create a View which contains </a:t>
            </a:r>
            <a:r>
              <a:rPr lang="en-US" sz="2400" dirty="0" err="1" smtClean="0">
                <a:latin typeface="Ubuntu" panose="020B0504030602030204" pitchFamily="34" charset="0"/>
              </a:rPr>
              <a:t>order_line</a:t>
            </a:r>
            <a:r>
              <a:rPr lang="en-US" sz="2400" dirty="0" smtClean="0">
                <a:latin typeface="Ubuntu" panose="020B0504030602030204" pitchFamily="34" charset="0"/>
              </a:rPr>
              <a:t>, </a:t>
            </a:r>
            <a:r>
              <a:rPr lang="en-US" sz="2400" dirty="0" err="1" smtClean="0">
                <a:latin typeface="Ubuntu" panose="020B0504030602030204" pitchFamily="34" charset="0"/>
              </a:rPr>
              <a:t>Product_id</a:t>
            </a:r>
            <a:r>
              <a:rPr lang="en-US" sz="2400" dirty="0" smtClean="0">
                <a:latin typeface="Ubuntu" panose="020B0504030602030204" pitchFamily="34" charset="0"/>
              </a:rPr>
              <a:t>, sales and discount value of the first order date in the sales table and name it as “</a:t>
            </a:r>
            <a:r>
              <a:rPr lang="en-US" sz="2400" dirty="0" err="1" smtClean="0">
                <a:latin typeface="Ubuntu" panose="020B0504030602030204" pitchFamily="34" charset="0"/>
              </a:rPr>
              <a:t>Daily_Billing</a:t>
            </a:r>
            <a:r>
              <a:rPr lang="en-US" sz="2400" dirty="0" smtClean="0">
                <a:latin typeface="Ubuntu" panose="020B0504030602030204" pitchFamily="34" charset="0"/>
              </a:rPr>
              <a:t>” </a:t>
            </a: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 smtClean="0">
                <a:latin typeface="Ubuntu" panose="020B0504030602030204" pitchFamily="34" charset="0"/>
              </a:rPr>
              <a:t>2.   Delete this View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019960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786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create view </a:t>
            </a:r>
            <a:r>
              <a:rPr lang="en-US" sz="2400" dirty="0" err="1">
                <a:latin typeface="Ubuntu" panose="020B0504030602030204" pitchFamily="34" charset="0"/>
              </a:rPr>
              <a:t>Daily_Billing</a:t>
            </a:r>
            <a:r>
              <a:rPr lang="en-US" sz="2400" dirty="0">
                <a:latin typeface="Ubuntu" panose="020B0504030602030204" pitchFamily="34" charset="0"/>
              </a:rPr>
              <a:t> as </a:t>
            </a:r>
            <a:r>
              <a:rPr lang="en-US" sz="2400" dirty="0" smtClean="0">
                <a:latin typeface="Ubuntu" panose="020B0504030602030204" pitchFamily="34" charset="0"/>
              </a:rPr>
              <a:t>select </a:t>
            </a:r>
            <a:r>
              <a:rPr lang="en-US" sz="2400" dirty="0" err="1">
                <a:latin typeface="Ubuntu" panose="020B0504030602030204" pitchFamily="34" charset="0"/>
              </a:rPr>
              <a:t>order_line</a:t>
            </a:r>
            <a:r>
              <a:rPr lang="en-US" sz="2400" dirty="0">
                <a:latin typeface="Ubuntu" panose="020B0504030602030204" pitchFamily="34" charset="0"/>
              </a:rPr>
              <a:t>, </a:t>
            </a:r>
            <a:r>
              <a:rPr lang="en-US" sz="2400" dirty="0" err="1">
                <a:latin typeface="Ubuntu" panose="020B0504030602030204" pitchFamily="34" charset="0"/>
              </a:rPr>
              <a:t>product_id</a:t>
            </a:r>
            <a:r>
              <a:rPr lang="en-US" sz="2400" dirty="0">
                <a:latin typeface="Ubuntu" panose="020B0504030602030204" pitchFamily="34" charset="0"/>
              </a:rPr>
              <a:t>, sales, discount from sales where </a:t>
            </a:r>
            <a:r>
              <a:rPr lang="en-US" sz="2400" dirty="0" err="1">
                <a:latin typeface="Ubuntu" panose="020B0504030602030204" pitchFamily="34" charset="0"/>
              </a:rPr>
              <a:t>order_date</a:t>
            </a:r>
            <a:r>
              <a:rPr lang="en-US" sz="2400" dirty="0">
                <a:latin typeface="Ubuntu" panose="020B0504030602030204" pitchFamily="34" charset="0"/>
              </a:rPr>
              <a:t> in (select max(</a:t>
            </a:r>
            <a:r>
              <a:rPr lang="en-US" sz="2400" dirty="0" err="1">
                <a:latin typeface="Ubuntu" panose="020B0504030602030204" pitchFamily="34" charset="0"/>
              </a:rPr>
              <a:t>order_date</a:t>
            </a:r>
            <a:r>
              <a:rPr lang="en-US" sz="2400" dirty="0">
                <a:latin typeface="Ubuntu" panose="020B0504030602030204" pitchFamily="34" charset="0"/>
              </a:rPr>
              <a:t>) from sales);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drop view </a:t>
            </a:r>
            <a:r>
              <a:rPr lang="en-US" sz="2400" dirty="0" err="1">
                <a:latin typeface="Ubuntu" panose="020B0504030602030204" pitchFamily="34" charset="0"/>
              </a:rPr>
              <a:t>Daily_Billing</a:t>
            </a:r>
            <a:r>
              <a:rPr lang="en-US" sz="2400" dirty="0">
                <a:latin typeface="Ubuntu" panose="020B0504030602030204" pitchFamily="34" charset="0"/>
              </a:rPr>
              <a:t>;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31148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Find Maximum length of characters in the Product name string from Product table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>
                <a:latin typeface="Ubuntu" panose="020B0504030602030204" pitchFamily="34" charset="0"/>
              </a:rPr>
              <a:t>Retrieve product name, </a:t>
            </a:r>
            <a:r>
              <a:rPr lang="en-US" sz="2000" dirty="0" smtClean="0">
                <a:latin typeface="Ubuntu" panose="020B0504030602030204" pitchFamily="34" charset="0"/>
              </a:rPr>
              <a:t>sub-category and category from Product table  and an additional column named “</a:t>
            </a:r>
            <a:r>
              <a:rPr lang="en-US" sz="2000" dirty="0" err="1" smtClean="0">
                <a:latin typeface="Ubuntu" panose="020B0504030602030204" pitchFamily="34" charset="0"/>
              </a:rPr>
              <a:t>product_details</a:t>
            </a:r>
            <a:r>
              <a:rPr lang="en-US" sz="2000" dirty="0" smtClean="0">
                <a:latin typeface="Ubuntu" panose="020B0504030602030204" pitchFamily="34" charset="0"/>
              </a:rPr>
              <a:t>” which contains a concatenated string of product </a:t>
            </a:r>
            <a:r>
              <a:rPr lang="en-US" sz="2000" dirty="0">
                <a:latin typeface="Ubuntu" panose="020B0504030602030204" pitchFamily="34" charset="0"/>
              </a:rPr>
              <a:t>name, </a:t>
            </a:r>
            <a:r>
              <a:rPr lang="en-US" sz="2000" dirty="0" smtClean="0">
                <a:latin typeface="Ubuntu" panose="020B0504030602030204" pitchFamily="34" charset="0"/>
              </a:rPr>
              <a:t>sub-category</a:t>
            </a:r>
            <a:r>
              <a:rPr lang="en-US" sz="2000" dirty="0">
                <a:latin typeface="Ubuntu" panose="020B0504030602030204" pitchFamily="34" charset="0"/>
              </a:rPr>
              <a:t> </a:t>
            </a:r>
            <a:r>
              <a:rPr lang="en-US" sz="2000" dirty="0" smtClean="0">
                <a:latin typeface="Ubuntu" panose="020B0504030602030204" pitchFamily="34" charset="0"/>
              </a:rPr>
              <a:t>and category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Analyze the </a:t>
            </a:r>
            <a:r>
              <a:rPr lang="en-US" sz="2000" dirty="0" err="1" smtClean="0">
                <a:latin typeface="Ubuntu" panose="020B0504030602030204" pitchFamily="34" charset="0"/>
              </a:rPr>
              <a:t>product_id</a:t>
            </a:r>
            <a:r>
              <a:rPr lang="en-US" sz="2000" dirty="0" smtClean="0">
                <a:latin typeface="Ubuntu" panose="020B0504030602030204" pitchFamily="34" charset="0"/>
              </a:rPr>
              <a:t> column and take out the three parts composing the </a:t>
            </a:r>
            <a:r>
              <a:rPr lang="en-US" sz="2000" dirty="0" err="1" smtClean="0">
                <a:latin typeface="Ubuntu" panose="020B0504030602030204" pitchFamily="34" charset="0"/>
              </a:rPr>
              <a:t>product_id</a:t>
            </a:r>
            <a:r>
              <a:rPr lang="en-US" sz="2000" dirty="0" smtClean="0">
                <a:latin typeface="Ubuntu" panose="020B0504030602030204" pitchFamily="34" charset="0"/>
              </a:rPr>
              <a:t> in three different columns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List down comma separated product name where sub-category is either Chairs or Tables</a:t>
            </a:r>
          </a:p>
        </p:txBody>
      </p:sp>
    </p:spTree>
    <p:extLst>
      <p:ext uri="{BB962C8B-B14F-4D97-AF65-F5344CB8AC3E}">
        <p14:creationId xmlns:p14="http://schemas.microsoft.com/office/powerpoint/2010/main" val="26189856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95637" y="1509421"/>
            <a:ext cx="1069270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max(length(</a:t>
            </a:r>
            <a:r>
              <a:rPr lang="en-US" sz="2000" dirty="0" err="1">
                <a:latin typeface="Ubuntu" panose="020B0504030602030204" pitchFamily="34" charset="0"/>
              </a:rPr>
              <a:t>product_name</a:t>
            </a:r>
            <a:r>
              <a:rPr lang="en-US" sz="2000" dirty="0">
                <a:latin typeface="Ubuntu" panose="020B0504030602030204" pitchFamily="34" charset="0"/>
              </a:rPr>
              <a:t>)) from product</a:t>
            </a:r>
            <a:r>
              <a:rPr lang="en-US" sz="2000" dirty="0" smtClean="0">
                <a:latin typeface="Ubuntu" panose="020B0504030602030204" pitchFamily="34" charset="0"/>
              </a:rPr>
              <a:t>;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product_name,sub_category</a:t>
            </a:r>
            <a:r>
              <a:rPr lang="en-US" sz="2000" dirty="0">
                <a:latin typeface="Ubuntu" panose="020B0504030602030204" pitchFamily="34" charset="0"/>
              </a:rPr>
              <a:t>, category</a:t>
            </a:r>
            <a:r>
              <a:rPr lang="en-US" sz="2000" dirty="0" smtClean="0">
                <a:latin typeface="Ubuntu" panose="020B0504030602030204" pitchFamily="34" charset="0"/>
              </a:rPr>
              <a:t>, </a:t>
            </a:r>
            <a:r>
              <a:rPr lang="en-US" sz="2000" dirty="0">
                <a:latin typeface="Ubuntu" panose="020B0504030602030204" pitchFamily="34" charset="0"/>
              </a:rPr>
              <a:t>(</a:t>
            </a:r>
            <a:r>
              <a:rPr lang="en-US" sz="2000" dirty="0" err="1">
                <a:latin typeface="Ubuntu" panose="020B0504030602030204" pitchFamily="34" charset="0"/>
              </a:rPr>
              <a:t>product_name</a:t>
            </a:r>
            <a:r>
              <a:rPr lang="en-US" sz="2000" dirty="0">
                <a:latin typeface="Ubuntu" panose="020B0504030602030204" pitchFamily="34" charset="0"/>
              </a:rPr>
              <a:t>||' , '||</a:t>
            </a:r>
            <a:r>
              <a:rPr lang="en-US" sz="2000" dirty="0" err="1">
                <a:latin typeface="Ubuntu" panose="020B0504030602030204" pitchFamily="34" charset="0"/>
              </a:rPr>
              <a:t>sub_category</a:t>
            </a:r>
            <a:r>
              <a:rPr lang="en-US" sz="2000" dirty="0">
                <a:latin typeface="Ubuntu" panose="020B0504030602030204" pitchFamily="34" charset="0"/>
              </a:rPr>
              <a:t>||' , '||category) as </a:t>
            </a:r>
            <a:r>
              <a:rPr lang="en-US" sz="2000" dirty="0" err="1">
                <a:latin typeface="Ubuntu" panose="020B0504030602030204" pitchFamily="34" charset="0"/>
              </a:rPr>
              <a:t>product_details</a:t>
            </a:r>
            <a:r>
              <a:rPr lang="en-US" sz="2000" dirty="0">
                <a:latin typeface="Ubuntu" panose="020B0504030602030204" pitchFamily="34" charset="0"/>
              </a:rPr>
              <a:t> from product;	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				 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, substring(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for 3) as </a:t>
            </a:r>
            <a:r>
              <a:rPr lang="en-US" sz="2000" dirty="0" err="1">
                <a:latin typeface="Ubuntu" panose="020B0504030602030204" pitchFamily="34" charset="0"/>
              </a:rPr>
              <a:t>category_short</a:t>
            </a:r>
            <a:r>
              <a:rPr lang="en-US" sz="2000" dirty="0">
                <a:latin typeface="Ubuntu" panose="020B0504030602030204" pitchFamily="34" charset="0"/>
              </a:rPr>
              <a:t>, substring(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from 5 for 2) as </a:t>
            </a:r>
            <a:r>
              <a:rPr lang="en-US" sz="2000" dirty="0" err="1" smtClean="0">
                <a:latin typeface="Ubuntu" panose="020B0504030602030204" pitchFamily="34" charset="0"/>
              </a:rPr>
              <a:t>sub_short</a:t>
            </a:r>
            <a:r>
              <a:rPr lang="en-US" sz="2000" dirty="0" smtClean="0">
                <a:latin typeface="Ubuntu" panose="020B0504030602030204" pitchFamily="34" charset="0"/>
              </a:rPr>
              <a:t>  </a:t>
            </a:r>
            <a:r>
              <a:rPr lang="en-US" sz="2000" dirty="0">
                <a:latin typeface="Ubuntu" panose="020B0504030602030204" pitchFamily="34" charset="0"/>
              </a:rPr>
              <a:t>, substring(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from 8) as id from product;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				 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string_agg</a:t>
            </a:r>
            <a:r>
              <a:rPr lang="en-US" sz="2000" dirty="0">
                <a:latin typeface="Ubuntu" panose="020B0504030602030204" pitchFamily="34" charset="0"/>
              </a:rPr>
              <a:t>(</a:t>
            </a:r>
            <a:r>
              <a:rPr lang="en-US" sz="2000" dirty="0" err="1">
                <a:latin typeface="Ubuntu" panose="020B0504030602030204" pitchFamily="34" charset="0"/>
              </a:rPr>
              <a:t>product_name</a:t>
            </a:r>
            <a:r>
              <a:rPr lang="en-US" sz="2000" dirty="0">
                <a:latin typeface="Ubuntu" panose="020B0504030602030204" pitchFamily="34" charset="0"/>
              </a:rPr>
              <a:t>,', ') from product where </a:t>
            </a:r>
            <a:r>
              <a:rPr lang="en-US" sz="2000" dirty="0" err="1">
                <a:latin typeface="Ubuntu" panose="020B0504030602030204" pitchFamily="34" charset="0"/>
              </a:rPr>
              <a:t>sub_category</a:t>
            </a:r>
            <a:r>
              <a:rPr lang="en-US" sz="2000" dirty="0">
                <a:latin typeface="Ubuntu" panose="020B0504030602030204" pitchFamily="34" charset="0"/>
              </a:rPr>
              <a:t> in ('</a:t>
            </a:r>
            <a:r>
              <a:rPr lang="en-US" sz="2000" dirty="0" err="1">
                <a:latin typeface="Ubuntu" panose="020B0504030602030204" pitchFamily="34" charset="0"/>
              </a:rPr>
              <a:t>Chairs','Tables</a:t>
            </a:r>
            <a:r>
              <a:rPr lang="en-US" sz="2000" dirty="0">
                <a:latin typeface="Ubuntu" panose="020B0504030602030204" pitchFamily="34" charset="0"/>
              </a:rPr>
              <a:t>');	</a:t>
            </a:r>
            <a:endParaRPr lang="en-US" sz="20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2261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260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You are running a lottery for your customers. So, pick a list of 5 Lucky customers from customer table using random function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Suppose you cannot charge the customer in fraction points. So, for sales value of 1.63, you will get either 1 or 2. In such a scenario, find out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 smtClean="0">
                <a:latin typeface="Ubuntu" panose="020B0504030602030204" pitchFamily="34" charset="0"/>
              </a:rPr>
              <a:t>Total sales revenue if you are charging the lower integer value of sales always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>
                <a:latin typeface="Ubuntu" panose="020B0504030602030204" pitchFamily="34" charset="0"/>
              </a:rPr>
              <a:t>Total sales revenue if you are charging the </a:t>
            </a:r>
            <a:r>
              <a:rPr lang="en-US" sz="2000" dirty="0" smtClean="0">
                <a:latin typeface="Ubuntu" panose="020B0504030602030204" pitchFamily="34" charset="0"/>
              </a:rPr>
              <a:t>higher </a:t>
            </a:r>
            <a:r>
              <a:rPr lang="en-US" sz="2000" dirty="0">
                <a:latin typeface="Ubuntu" panose="020B0504030602030204" pitchFamily="34" charset="0"/>
              </a:rPr>
              <a:t>integer value of sales always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arenR"/>
            </a:pPr>
            <a:r>
              <a:rPr lang="en-US" sz="2000" dirty="0">
                <a:latin typeface="Ubuntu" panose="020B0504030602030204" pitchFamily="34" charset="0"/>
              </a:rPr>
              <a:t>Total sales revenue if you are </a:t>
            </a:r>
            <a:r>
              <a:rPr lang="en-US" sz="2000" dirty="0" smtClean="0">
                <a:latin typeface="Ubuntu" panose="020B0504030602030204" pitchFamily="34" charset="0"/>
              </a:rPr>
              <a:t>rounding-off the </a:t>
            </a:r>
            <a:r>
              <a:rPr lang="en-US" sz="2000" dirty="0">
                <a:latin typeface="Ubuntu" panose="020B0504030602030204" pitchFamily="34" charset="0"/>
              </a:rPr>
              <a:t>sales </a:t>
            </a:r>
            <a:r>
              <a:rPr lang="en-US" sz="2000" dirty="0" smtClean="0">
                <a:latin typeface="Ubuntu" panose="020B0504030602030204" pitchFamily="34" charset="0"/>
              </a:rPr>
              <a:t>always</a:t>
            </a:r>
            <a:endParaRPr lang="en-US" sz="20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5980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46210" y="2559741"/>
            <a:ext cx="106927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</a:t>
            </a:r>
            <a:r>
              <a:rPr lang="en-US" sz="2000" dirty="0" err="1">
                <a:latin typeface="Ubuntu" panose="020B0504030602030204" pitchFamily="34" charset="0"/>
              </a:rPr>
              <a:t>customer_id</a:t>
            </a:r>
            <a:r>
              <a:rPr lang="en-US" sz="2000" dirty="0">
                <a:latin typeface="Ubuntu" panose="020B0504030602030204" pitchFamily="34" charset="0"/>
              </a:rPr>
              <a:t>, random() as </a:t>
            </a:r>
            <a:r>
              <a:rPr lang="en-US" sz="2000" dirty="0" err="1">
                <a:latin typeface="Ubuntu" panose="020B0504030602030204" pitchFamily="34" charset="0"/>
              </a:rPr>
              <a:t>rand_n</a:t>
            </a:r>
            <a:r>
              <a:rPr lang="en-US" sz="2000" dirty="0">
                <a:latin typeface="Ubuntu" panose="020B0504030602030204" pitchFamily="34" charset="0"/>
              </a:rPr>
              <a:t> from customer order by </a:t>
            </a:r>
            <a:r>
              <a:rPr lang="en-US" sz="2000" dirty="0" err="1">
                <a:latin typeface="Ubuntu" panose="020B0504030602030204" pitchFamily="34" charset="0"/>
              </a:rPr>
              <a:t>rand_n</a:t>
            </a:r>
            <a:r>
              <a:rPr lang="en-US" sz="2000" dirty="0">
                <a:latin typeface="Ubuntu" panose="020B0504030602030204" pitchFamily="34" charset="0"/>
              </a:rPr>
              <a:t> limit 5;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				 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 sum(ceil(sales)) as </a:t>
            </a:r>
            <a:r>
              <a:rPr lang="en-US" sz="2000" dirty="0" err="1">
                <a:latin typeface="Ubuntu" panose="020B0504030602030204" pitchFamily="34" charset="0"/>
              </a:rPr>
              <a:t>higher_int_sales</a:t>
            </a:r>
            <a:r>
              <a:rPr lang="en-US" sz="2000" dirty="0">
                <a:latin typeface="Ubuntu" panose="020B0504030602030204" pitchFamily="34" charset="0"/>
              </a:rPr>
              <a:t>, sum(floor(sales)) as </a:t>
            </a:r>
            <a:r>
              <a:rPr lang="en-US" sz="2000" dirty="0" err="1">
                <a:latin typeface="Ubuntu" panose="020B0504030602030204" pitchFamily="34" charset="0"/>
              </a:rPr>
              <a:t>lower_int_sales</a:t>
            </a:r>
            <a:r>
              <a:rPr lang="en-US" sz="2000" dirty="0" smtClean="0">
                <a:latin typeface="Ubuntu" panose="020B0504030602030204" pitchFamily="34" charset="0"/>
              </a:rPr>
              <a:t>, </a:t>
            </a:r>
            <a:r>
              <a:rPr lang="en-US" sz="2000" dirty="0">
                <a:latin typeface="Ubuntu" panose="020B0504030602030204" pitchFamily="34" charset="0"/>
              </a:rPr>
              <a:t>sum(round(sales)) as </a:t>
            </a:r>
            <a:r>
              <a:rPr lang="en-US" sz="2000" dirty="0" err="1" smtClean="0">
                <a:latin typeface="Ubuntu" panose="020B0504030602030204" pitchFamily="34" charset="0"/>
              </a:rPr>
              <a:t>round_int_sales</a:t>
            </a:r>
            <a:r>
              <a:rPr lang="en-US" sz="2000" dirty="0" smtClean="0">
                <a:latin typeface="Ubuntu" panose="020B0504030602030204" pitchFamily="34" charset="0"/>
              </a:rPr>
              <a:t> </a:t>
            </a:r>
            <a:r>
              <a:rPr lang="en-US" sz="2000" dirty="0">
                <a:latin typeface="Ubuntu" panose="020B0504030602030204" pitchFamily="34" charset="0"/>
              </a:rPr>
              <a:t>from sales;</a:t>
            </a:r>
            <a:endParaRPr lang="en-US" sz="20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2412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Find out the current age of “Batman” who was born on “April 6, 1939” in Years, months and days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Analyze and find out the monthly sales of sub-category chair. Do you observe any seasonality in sales of this sub-category  </a:t>
            </a:r>
          </a:p>
        </p:txBody>
      </p:sp>
    </p:spTree>
    <p:extLst>
      <p:ext uri="{BB962C8B-B14F-4D97-AF65-F5344CB8AC3E}">
        <p14:creationId xmlns:p14="http://schemas.microsoft.com/office/powerpoint/2010/main" val="42696636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27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age(current_date,'1939-04-06');</a:t>
            </a:r>
          </a:p>
          <a:p>
            <a:pPr>
              <a:lnSpc>
                <a:spcPct val="150000"/>
              </a:lnSpc>
            </a:pP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select extract(month from </a:t>
            </a:r>
            <a:r>
              <a:rPr lang="en-US" sz="2000" dirty="0" err="1">
                <a:latin typeface="Ubuntu" panose="020B0504030602030204" pitchFamily="34" charset="0"/>
              </a:rPr>
              <a:t>order_date</a:t>
            </a:r>
            <a:r>
              <a:rPr lang="en-US" sz="2000" dirty="0">
                <a:latin typeface="Ubuntu" panose="020B0504030602030204" pitchFamily="34" charset="0"/>
              </a:rPr>
              <a:t>) as </a:t>
            </a:r>
            <a:r>
              <a:rPr lang="en-US" sz="2000" dirty="0" err="1">
                <a:latin typeface="Ubuntu" panose="020B0504030602030204" pitchFamily="34" charset="0"/>
              </a:rPr>
              <a:t>month_n</a:t>
            </a:r>
            <a:r>
              <a:rPr lang="en-US" sz="2000" dirty="0">
                <a:latin typeface="Ubuntu" panose="020B0504030602030204" pitchFamily="34" charset="0"/>
              </a:rPr>
              <a:t>, sum(sales) as </a:t>
            </a:r>
            <a:r>
              <a:rPr lang="en-US" sz="2000" dirty="0" err="1">
                <a:latin typeface="Ubuntu" panose="020B0504030602030204" pitchFamily="34" charset="0"/>
              </a:rPr>
              <a:t>total_sales</a:t>
            </a:r>
            <a:r>
              <a:rPr lang="en-US" sz="2000" dirty="0">
                <a:latin typeface="Ubuntu" panose="020B0504030602030204" pitchFamily="34" charset="0"/>
              </a:rPr>
              <a:t> from sales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where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in (select </a:t>
            </a:r>
            <a:r>
              <a:rPr lang="en-US" sz="2000" dirty="0" err="1">
                <a:latin typeface="Ubuntu" panose="020B0504030602030204" pitchFamily="34" charset="0"/>
              </a:rPr>
              <a:t>product_id</a:t>
            </a:r>
            <a:r>
              <a:rPr lang="en-US" sz="2000" dirty="0">
                <a:latin typeface="Ubuntu" panose="020B0504030602030204" pitchFamily="34" charset="0"/>
              </a:rPr>
              <a:t> from product where </a:t>
            </a:r>
            <a:r>
              <a:rPr lang="en-US" sz="2000" dirty="0" err="1">
                <a:latin typeface="Ubuntu" panose="020B0504030602030204" pitchFamily="34" charset="0"/>
              </a:rPr>
              <a:t>sub_category</a:t>
            </a:r>
            <a:r>
              <a:rPr lang="en-US" sz="2000" dirty="0">
                <a:latin typeface="Ubuntu" panose="020B0504030602030204" pitchFamily="34" charset="0"/>
              </a:rPr>
              <a:t> = 'Chairs')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group by </a:t>
            </a:r>
            <a:r>
              <a:rPr lang="en-US" sz="2000" dirty="0" err="1">
                <a:latin typeface="Ubuntu" panose="020B0504030602030204" pitchFamily="34" charset="0"/>
              </a:rPr>
              <a:t>month_n</a:t>
            </a:r>
            <a:endParaRPr lang="en-US" sz="20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latin typeface="Ubuntu" panose="020B0504030602030204" pitchFamily="34" charset="0"/>
              </a:rPr>
              <a:t>order by </a:t>
            </a:r>
            <a:r>
              <a:rPr lang="en-US" sz="2000" dirty="0" err="1">
                <a:latin typeface="Ubuntu" panose="020B0504030602030204" pitchFamily="34" charset="0"/>
              </a:rPr>
              <a:t>month_n</a:t>
            </a:r>
            <a:r>
              <a:rPr lang="en-US" sz="2000" dirty="0">
                <a:latin typeface="Ubuntu" panose="020B0504030602030204" pitchFamily="34" charset="0"/>
              </a:rPr>
              <a:t> ;</a:t>
            </a:r>
            <a:endParaRPr lang="en-US" sz="20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89398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Find out all customers who have first name </a:t>
            </a:r>
            <a:r>
              <a:rPr lang="en-US" sz="2000" dirty="0">
                <a:latin typeface="Ubuntu" panose="020B0504030602030204" pitchFamily="34" charset="0"/>
              </a:rPr>
              <a:t>and last name </a:t>
            </a:r>
            <a:r>
              <a:rPr lang="en-US" sz="2000" dirty="0" smtClean="0">
                <a:latin typeface="Ubuntu" panose="020B0504030602030204" pitchFamily="34" charset="0"/>
              </a:rPr>
              <a:t>of 5 characters each and last name starts with “a/b/c/d”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 smtClean="0">
                <a:latin typeface="Ubuntu" panose="020B0504030602030204" pitchFamily="34" charset="0"/>
              </a:rPr>
              <a:t>Create a table “</a:t>
            </a:r>
            <a:r>
              <a:rPr lang="en-US" sz="2000" dirty="0" err="1" smtClean="0">
                <a:latin typeface="Ubuntu" panose="020B0504030602030204" pitchFamily="34" charset="0"/>
              </a:rPr>
              <a:t>zipcode</a:t>
            </a:r>
            <a:r>
              <a:rPr lang="en-US" sz="2000" dirty="0" smtClean="0">
                <a:latin typeface="Ubuntu" panose="020B0504030602030204" pitchFamily="34" charset="0"/>
              </a:rPr>
              <a:t>” and insert the below data in it</a:t>
            </a:r>
            <a:endParaRPr lang="en-US" sz="2000" dirty="0">
              <a:latin typeface="Ubuntu" panose="020B0504030602030204" pitchFamily="34" charset="0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835222"/>
              </p:ext>
            </p:extLst>
          </p:nvPr>
        </p:nvGraphicFramePr>
        <p:xfrm>
          <a:off x="2828839" y="3382161"/>
          <a:ext cx="1224177" cy="170688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224177">
                  <a:extLst>
                    <a:ext uri="{9D8B030D-6E8A-4147-A177-3AD203B41FA5}">
                      <a16:colId xmlns:a16="http://schemas.microsoft.com/office/drawing/2014/main" val="1745061205"/>
                    </a:ext>
                  </a:extLst>
                </a:gridCol>
              </a:tblGrid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PIN/ZIP codes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47663917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234432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5483161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23345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506836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sdfe4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0701095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123&amp;3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07244019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67424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8743735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7895432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65373189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12312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33940337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499291" y="5089041"/>
            <a:ext cx="10692709" cy="4904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smtClean="0">
                <a:latin typeface="Ubuntu" panose="020B0504030602030204" pitchFamily="34" charset="0"/>
              </a:rPr>
              <a:t>Find out the valid </a:t>
            </a:r>
            <a:r>
              <a:rPr lang="en-US" sz="2000" dirty="0" err="1" smtClean="0">
                <a:latin typeface="Ubuntu" panose="020B0504030602030204" pitchFamily="34" charset="0"/>
              </a:rPr>
              <a:t>zipcodes</a:t>
            </a:r>
            <a:r>
              <a:rPr lang="en-US" sz="2000" dirty="0" smtClean="0">
                <a:latin typeface="Ubuntu" panose="020B0504030602030204" pitchFamily="34" charset="0"/>
              </a:rPr>
              <a:t> from this table (5 or 6 Numeric characters)</a:t>
            </a:r>
            <a:endParaRPr lang="en-US" sz="20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1005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2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85572" y="1558844"/>
            <a:ext cx="1069270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smtClean="0">
                <a:latin typeface="Ubuntu" panose="020B0504030602030204" pitchFamily="34" charset="0"/>
              </a:rPr>
              <a:t>Insert the following data into </a:t>
            </a:r>
            <a:r>
              <a:rPr lang="en-US" sz="1600" dirty="0" err="1" smtClean="0">
                <a:latin typeface="Ubuntu" panose="020B0504030602030204" pitchFamily="34" charset="0"/>
              </a:rPr>
              <a:t>Science_class</a:t>
            </a:r>
            <a:r>
              <a:rPr lang="en-US" sz="1600" dirty="0" smtClean="0">
                <a:latin typeface="Ubuntu" panose="020B0504030602030204" pitchFamily="34" charset="0"/>
              </a:rPr>
              <a:t> using insert into command 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 smtClean="0">
              <a:latin typeface="Ubuntu" panose="020B0504030602030204" pitchFamily="34" charset="0"/>
            </a:endParaRP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Ubuntu" panose="020B0504030602030204" pitchFamily="34" charset="0"/>
            </a:endParaRPr>
          </a:p>
          <a:p>
            <a:pPr lvl="1">
              <a:lnSpc>
                <a:spcPct val="150000"/>
              </a:lnSpc>
            </a:pPr>
            <a:endParaRPr lang="en-US" sz="1600" dirty="0" smtClean="0">
              <a:latin typeface="Ubuntu" panose="020B0504030602030204" pitchFamily="34" charset="0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smtClean="0">
                <a:latin typeface="Ubuntu" panose="020B0504030602030204" pitchFamily="34" charset="0"/>
              </a:rPr>
              <a:t>Import data from csv file ’Student.csv’ attached in resources to </a:t>
            </a:r>
            <a:r>
              <a:rPr lang="en-US" sz="1600" dirty="0" err="1" smtClean="0">
                <a:latin typeface="Ubuntu" panose="020B0504030602030204" pitchFamily="34" charset="0"/>
              </a:rPr>
              <a:t>Science_class</a:t>
            </a:r>
            <a:r>
              <a:rPr lang="en-US" sz="1600" dirty="0" smtClean="0">
                <a:latin typeface="Ubuntu" panose="020B0504030602030204" pitchFamily="34" charset="0"/>
              </a:rPr>
              <a:t> to insert data of next 8 </a:t>
            </a:r>
            <a:r>
              <a:rPr lang="en-US" sz="1600" dirty="0" smtClean="0">
                <a:latin typeface="Ubuntu" panose="020B0504030602030204" pitchFamily="34" charset="0"/>
              </a:rPr>
              <a:t>students</a:t>
            </a:r>
          </a:p>
          <a:p>
            <a:pPr>
              <a:lnSpc>
                <a:spcPct val="150000"/>
              </a:lnSpc>
            </a:pPr>
            <a:endParaRPr lang="en-US" sz="1600" dirty="0" smtClean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Ubuntu" panose="020B0504030602030204" pitchFamily="34" charset="0"/>
              </a:rPr>
              <a:t>Solution:</a:t>
            </a:r>
          </a:p>
          <a:p>
            <a:pPr>
              <a:lnSpc>
                <a:spcPct val="150000"/>
              </a:lnSpc>
            </a:pPr>
            <a:r>
              <a:rPr lang="en-US" sz="1600" dirty="0" smtClean="0">
                <a:latin typeface="Ubuntu" panose="020B0504030602030204" pitchFamily="34" charset="0"/>
              </a:rPr>
              <a:t>insert </a:t>
            </a:r>
            <a:r>
              <a:rPr lang="en-US" sz="1600" dirty="0">
                <a:latin typeface="Ubuntu" panose="020B0504030602030204" pitchFamily="34" charset="0"/>
              </a:rPr>
              <a:t>into </a:t>
            </a:r>
            <a:r>
              <a:rPr lang="en-US" sz="1600" dirty="0" err="1">
                <a:latin typeface="Ubuntu" panose="020B0504030602030204" pitchFamily="34" charset="0"/>
              </a:rPr>
              <a:t>science_class</a:t>
            </a:r>
            <a:r>
              <a:rPr lang="en-US" sz="1600" dirty="0">
                <a:latin typeface="Ubuntu" panose="020B0504030602030204" pitchFamily="34" charset="0"/>
              </a:rPr>
              <a:t> values (1,'Popeye',33);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science_class</a:t>
            </a:r>
            <a:r>
              <a:rPr lang="en-US" sz="1600" dirty="0">
                <a:latin typeface="Ubuntu" panose="020B0504030602030204" pitchFamily="34" charset="0"/>
              </a:rPr>
              <a:t> values (2,'Olive',54);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science_class</a:t>
            </a:r>
            <a:r>
              <a:rPr lang="en-US" sz="1600" dirty="0">
                <a:latin typeface="Ubuntu" panose="020B0504030602030204" pitchFamily="34" charset="0"/>
              </a:rPr>
              <a:t> values (3,'Brutus',98);</a:t>
            </a:r>
          </a:p>
          <a:p>
            <a:pPr>
              <a:lnSpc>
                <a:spcPct val="150000"/>
              </a:lnSpc>
            </a:pPr>
            <a:endParaRPr lang="en-US" sz="16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COPY </a:t>
            </a:r>
            <a:r>
              <a:rPr lang="en-US" sz="1600" dirty="0" err="1" smtClean="0">
                <a:latin typeface="Ubuntu" panose="020B0504030602030204" pitchFamily="34" charset="0"/>
              </a:rPr>
              <a:t>science_class</a:t>
            </a:r>
            <a:r>
              <a:rPr lang="en-US" sz="1600" dirty="0" smtClean="0">
                <a:latin typeface="Ubuntu" panose="020B0504030602030204" pitchFamily="34" charset="0"/>
              </a:rPr>
              <a:t> FROM 'address/student.csv‘ CSV HEADER;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273889"/>
              </p:ext>
            </p:extLst>
          </p:nvPr>
        </p:nvGraphicFramePr>
        <p:xfrm>
          <a:off x="1771135" y="2015050"/>
          <a:ext cx="3492843" cy="9135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64281">
                  <a:extLst>
                    <a:ext uri="{9D8B030D-6E8A-4147-A177-3AD203B41FA5}">
                      <a16:colId xmlns:a16="http://schemas.microsoft.com/office/drawing/2014/main" val="617839273"/>
                    </a:ext>
                  </a:extLst>
                </a:gridCol>
                <a:gridCol w="1164281">
                  <a:extLst>
                    <a:ext uri="{9D8B030D-6E8A-4147-A177-3AD203B41FA5}">
                      <a16:colId xmlns:a16="http://schemas.microsoft.com/office/drawing/2014/main" val="2935391103"/>
                    </a:ext>
                  </a:extLst>
                </a:gridCol>
                <a:gridCol w="1164281">
                  <a:extLst>
                    <a:ext uri="{9D8B030D-6E8A-4147-A177-3AD203B41FA5}">
                      <a16:colId xmlns:a16="http://schemas.microsoft.com/office/drawing/2014/main" val="483723419"/>
                    </a:ext>
                  </a:extLst>
                </a:gridCol>
              </a:tblGrid>
              <a:tr h="30047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Popeye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extLst>
                  <a:ext uri="{0D108BD9-81ED-4DB2-BD59-A6C34878D82A}">
                    <a16:rowId xmlns:a16="http://schemas.microsoft.com/office/drawing/2014/main" val="3244396491"/>
                  </a:ext>
                </a:extLst>
              </a:tr>
              <a:tr h="312550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Olive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extLst>
                  <a:ext uri="{0D108BD9-81ED-4DB2-BD59-A6C34878D82A}">
                    <a16:rowId xmlns:a16="http://schemas.microsoft.com/office/drawing/2014/main" val="3896543846"/>
                  </a:ext>
                </a:extLst>
              </a:tr>
              <a:tr h="300476"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Brutus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98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2504" marR="22504" marT="22504" marB="0" anchor="b"/>
                </a:tc>
                <a:extLst>
                  <a:ext uri="{0D108BD9-81ED-4DB2-BD59-A6C34878D82A}">
                    <a16:rowId xmlns:a16="http://schemas.microsoft.com/office/drawing/2014/main" val="4295489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96301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16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84426" y="1289231"/>
            <a:ext cx="10692709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select * from customer where </a:t>
            </a:r>
            <a:r>
              <a:rPr lang="en-US" sz="1600" dirty="0" err="1">
                <a:latin typeface="Ubuntu" panose="020B0504030602030204" pitchFamily="34" charset="0"/>
              </a:rPr>
              <a:t>customer_name</a:t>
            </a:r>
            <a:r>
              <a:rPr lang="en-US" sz="1600" dirty="0">
                <a:latin typeface="Ubuntu" panose="020B0504030602030204" pitchFamily="34" charset="0"/>
              </a:rPr>
              <a:t> ~* '^[a-z]{5}\s(</a:t>
            </a:r>
            <a:r>
              <a:rPr lang="en-US" sz="1600" dirty="0" err="1">
                <a:latin typeface="Ubuntu" panose="020B0504030602030204" pitchFamily="34" charset="0"/>
              </a:rPr>
              <a:t>a|b|c|d</a:t>
            </a:r>
            <a:r>
              <a:rPr lang="en-US" sz="1600" dirty="0">
                <a:latin typeface="Ubuntu" panose="020B0504030602030204" pitchFamily="34" charset="0"/>
              </a:rPr>
              <a:t>)[a-z]{4}$';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			  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create table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(zip varchar);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('234432');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('23345');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('sdfe4');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('123&amp;3');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('67424');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('7895432');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insert into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values ('12312');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							 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latin typeface="Ubuntu" panose="020B0504030602030204" pitchFamily="34" charset="0"/>
              </a:rPr>
              <a:t>select * from </a:t>
            </a:r>
            <a:r>
              <a:rPr lang="en-US" sz="1600" dirty="0" err="1">
                <a:latin typeface="Ubuntu" panose="020B0504030602030204" pitchFamily="34" charset="0"/>
              </a:rPr>
              <a:t>zipcode</a:t>
            </a:r>
            <a:r>
              <a:rPr lang="en-US" sz="1600" dirty="0">
                <a:latin typeface="Ubuntu" panose="020B0504030602030204" pitchFamily="34" charset="0"/>
              </a:rPr>
              <a:t> where zip ~* '^[0-9]{5,6}$';</a:t>
            </a:r>
            <a:endParaRPr lang="en-US" sz="16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60548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Retrieve all data from the table ‘</a:t>
            </a:r>
            <a:r>
              <a:rPr lang="en-US" sz="2400" dirty="0" err="1" smtClean="0">
                <a:latin typeface="Ubuntu" panose="020B0504030602030204" pitchFamily="34" charset="0"/>
              </a:rPr>
              <a:t>Science_Class</a:t>
            </a:r>
            <a:r>
              <a:rPr lang="en-US" sz="2400" dirty="0" smtClean="0">
                <a:latin typeface="Ubuntu" panose="020B0504030602030204" pitchFamily="34" charset="0"/>
              </a:rPr>
              <a:t>’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Retrieve the name of students who have scored more than 60 marks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Retrieve all data of students who have scored more than 35 but less than 60 marks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Retrieve all other students i.e. who have scored less than or equal to 35 or more than or equal to 60.</a:t>
            </a:r>
          </a:p>
          <a:p>
            <a:pPr marL="1200150" lvl="1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7648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558844"/>
            <a:ext cx="10692709" cy="44480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name from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 where </a:t>
            </a:r>
            <a:r>
              <a:rPr lang="en-US" sz="2400" dirty="0" err="1">
                <a:latin typeface="Ubuntu" panose="020B0504030602030204" pitchFamily="34" charset="0"/>
              </a:rPr>
              <a:t>science_marks</a:t>
            </a:r>
            <a:r>
              <a:rPr lang="en-US" sz="2400" dirty="0">
                <a:latin typeface="Ubuntu" panose="020B0504030602030204" pitchFamily="34" charset="0"/>
              </a:rPr>
              <a:t>&gt;60;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 where </a:t>
            </a:r>
            <a:r>
              <a:rPr lang="en-US" sz="2400" dirty="0" err="1">
                <a:latin typeface="Ubuntu" panose="020B0504030602030204" pitchFamily="34" charset="0"/>
              </a:rPr>
              <a:t>science_marks</a:t>
            </a:r>
            <a:r>
              <a:rPr lang="en-US" sz="2400" dirty="0">
                <a:latin typeface="Ubuntu" panose="020B0504030602030204" pitchFamily="34" charset="0"/>
              </a:rPr>
              <a:t> between 35 and 60;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>
              <a:latin typeface="Ubuntu" panose="020B0504030602030204" pitchFamily="34" charset="0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select * from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 where </a:t>
            </a:r>
            <a:r>
              <a:rPr lang="en-US" sz="2400" dirty="0" err="1">
                <a:latin typeface="Ubuntu" panose="020B0504030602030204" pitchFamily="34" charset="0"/>
              </a:rPr>
              <a:t>science_marks</a:t>
            </a:r>
            <a:r>
              <a:rPr lang="en-US" sz="2400" dirty="0">
                <a:latin typeface="Ubuntu" panose="020B0504030602030204" pitchFamily="34" charset="0"/>
              </a:rPr>
              <a:t> not between 35 and 60;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48134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0285" y="2300249"/>
            <a:ext cx="106927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Update the marks of Popeye to 45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Delete the row containing details of student named ‘Robb’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Rename column ‘Name’ to ‘</a:t>
            </a:r>
            <a:r>
              <a:rPr lang="en-US" sz="2400" dirty="0" err="1" smtClean="0">
                <a:latin typeface="Ubuntu" panose="020B0504030602030204" pitchFamily="34" charset="0"/>
              </a:rPr>
              <a:t>student_name</a:t>
            </a:r>
            <a:r>
              <a:rPr lang="en-US" sz="2400" dirty="0" smtClean="0">
                <a:latin typeface="Ubuntu" panose="020B0504030602030204" pitchFamily="34" charset="0"/>
              </a:rPr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27709806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 </a:t>
            </a:r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10285" y="1805978"/>
            <a:ext cx="106927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UPDATE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SET </a:t>
            </a:r>
            <a:r>
              <a:rPr lang="en-US" sz="2400" dirty="0" err="1">
                <a:latin typeface="Ubuntu" panose="020B0504030602030204" pitchFamily="34" charset="0"/>
              </a:rPr>
              <a:t>science_marks</a:t>
            </a:r>
            <a:r>
              <a:rPr lang="en-US" sz="2400" dirty="0">
                <a:latin typeface="Ubuntu" panose="020B0504030602030204" pitchFamily="34" charset="0"/>
              </a:rPr>
              <a:t> = 45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WHERE name = 'Popeye';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delete from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 WHERE name = 'Robb';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Ubuntu" panose="020B0504030602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Ubuntu" panose="020B0504030602030204" pitchFamily="34" charset="0"/>
              </a:rPr>
              <a:t>alter table </a:t>
            </a:r>
            <a:r>
              <a:rPr lang="en-US" sz="2400" dirty="0" err="1">
                <a:latin typeface="Ubuntu" panose="020B0504030602030204" pitchFamily="34" charset="0"/>
              </a:rPr>
              <a:t>science_class</a:t>
            </a:r>
            <a:r>
              <a:rPr lang="en-US" sz="2400" dirty="0">
                <a:latin typeface="Ubuntu" panose="020B0504030602030204" pitchFamily="34" charset="0"/>
              </a:rPr>
              <a:t> rename column name to </a:t>
            </a:r>
            <a:r>
              <a:rPr lang="en-US" sz="2400" dirty="0" err="1">
                <a:latin typeface="Ubuntu" panose="020B0504030602030204" pitchFamily="34" charset="0"/>
              </a:rPr>
              <a:t>student_name</a:t>
            </a:r>
            <a:r>
              <a:rPr lang="en-US" sz="2400" dirty="0">
                <a:latin typeface="Ubuntu" panose="020B0504030602030204" pitchFamily="34" charset="0"/>
              </a:rPr>
              <a:t>;</a:t>
            </a:r>
            <a:endParaRPr lang="en-US" sz="2400" dirty="0" smtClean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9080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5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Backup this database into a TAR file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Ubuntu" panose="020B0504030602030204" pitchFamily="34" charset="0"/>
              </a:rPr>
              <a:t>Drop </a:t>
            </a:r>
            <a:r>
              <a:rPr lang="en-US" sz="2400" dirty="0" smtClean="0">
                <a:latin typeface="Ubuntu" panose="020B0504030602030204" pitchFamily="34" charset="0"/>
              </a:rPr>
              <a:t>the ‘</a:t>
            </a:r>
            <a:r>
              <a:rPr lang="en-US" sz="2400" dirty="0" err="1" smtClean="0">
                <a:latin typeface="Ubuntu" panose="020B0504030602030204" pitchFamily="34" charset="0"/>
              </a:rPr>
              <a:t>science_class</a:t>
            </a:r>
            <a:r>
              <a:rPr lang="en-US" sz="2400" dirty="0" smtClean="0">
                <a:latin typeface="Ubuntu" panose="020B0504030602030204" pitchFamily="34" charset="0"/>
              </a:rPr>
              <a:t>’ table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Restore from the backup file to get back the deleted </a:t>
            </a:r>
            <a:r>
              <a:rPr lang="en-US" sz="2400" dirty="0" smtClean="0">
                <a:latin typeface="Ubuntu" panose="020B0504030602030204" pitchFamily="34" charset="0"/>
              </a:rPr>
              <a:t>table</a:t>
            </a: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endParaRPr lang="en-US" sz="2400" dirty="0" smtClean="0">
              <a:latin typeface="Ubuntu" panose="020B050403060203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3600" dirty="0" smtClean="0">
                <a:latin typeface="Ubuntu" panose="020B0504030602030204" pitchFamily="34" charset="0"/>
              </a:rPr>
              <a:t>DIY</a:t>
            </a:r>
          </a:p>
          <a:p>
            <a:pPr algn="ctr">
              <a:lnSpc>
                <a:spcPct val="150000"/>
              </a:lnSpc>
            </a:pPr>
            <a:r>
              <a:rPr lang="en-US" sz="3200" dirty="0" smtClean="0">
                <a:latin typeface="Ubuntu" panose="020B0504030602030204" pitchFamily="34" charset="0"/>
              </a:rPr>
              <a:t>Post your Questions in the discussion forum</a:t>
            </a:r>
            <a:endParaRPr lang="en-US" sz="3200" dirty="0">
              <a:latin typeface="Ubuntu" panose="020B05040306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58423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6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22642" y="1904833"/>
            <a:ext cx="1069270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en-US" sz="2400" dirty="0" smtClean="0">
                <a:latin typeface="Ubuntu" panose="020B0504030602030204" pitchFamily="34" charset="0"/>
              </a:rPr>
              <a:t>In the database </a:t>
            </a:r>
            <a:r>
              <a:rPr lang="en-US" sz="2400" dirty="0" err="1" smtClean="0">
                <a:latin typeface="Ubuntu" panose="020B0504030602030204" pitchFamily="34" charset="0"/>
              </a:rPr>
              <a:t>Supermart_DB</a:t>
            </a:r>
            <a:r>
              <a:rPr lang="en-US" sz="2400" dirty="0" smtClean="0">
                <a:latin typeface="Ubuntu" panose="020B0504030602030204" pitchFamily="34" charset="0"/>
              </a:rPr>
              <a:t>, find the following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eriod"/>
            </a:pPr>
            <a:r>
              <a:rPr lang="en-US" sz="2400" dirty="0" smtClean="0">
                <a:latin typeface="Ubuntu" panose="020B0504030602030204" pitchFamily="34" charset="0"/>
              </a:rPr>
              <a:t>Get the list of all cities where the region is </a:t>
            </a:r>
            <a:r>
              <a:rPr lang="en-US" sz="2400" dirty="0" smtClean="0">
                <a:latin typeface="Ubuntu" panose="020B0504030602030204" pitchFamily="34" charset="0"/>
              </a:rPr>
              <a:t>South </a:t>
            </a:r>
            <a:r>
              <a:rPr lang="en-US" sz="2400" dirty="0" smtClean="0">
                <a:latin typeface="Ubuntu" panose="020B0504030602030204" pitchFamily="34" charset="0"/>
              </a:rPr>
              <a:t>or east without any duplicates using IN statement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eriod"/>
            </a:pPr>
            <a:r>
              <a:rPr lang="en-US" sz="2400" dirty="0" smtClean="0">
                <a:latin typeface="Ubuntu" panose="020B0504030602030204" pitchFamily="34" charset="0"/>
              </a:rPr>
              <a:t>Get the list of all orders where the ‘sales’ value is between 100 and 500 using the BETWEEN operator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lphaLcPeriod"/>
            </a:pPr>
            <a:r>
              <a:rPr lang="en-US" sz="2400" dirty="0" smtClean="0">
                <a:latin typeface="Ubuntu" panose="020B0504030602030204" pitchFamily="34" charset="0"/>
              </a:rPr>
              <a:t>Get the list of customers whose last name contains only 4 characters using LIKE</a:t>
            </a:r>
          </a:p>
        </p:txBody>
      </p:sp>
    </p:spTree>
    <p:extLst>
      <p:ext uri="{BB962C8B-B14F-4D97-AF65-F5344CB8AC3E}">
        <p14:creationId xmlns:p14="http://schemas.microsoft.com/office/powerpoint/2010/main" val="31253591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7472</TotalTime>
  <Words>1323</Words>
  <Application>Microsoft Office PowerPoint</Application>
  <PresentationFormat>Widescreen</PresentationFormat>
  <Paragraphs>200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Century Gothic</vt:lpstr>
      <vt:lpstr>Calibri</vt:lpstr>
      <vt:lpstr>Calibri Light</vt:lpstr>
      <vt:lpstr>Ubuntu</vt:lpstr>
      <vt:lpstr>Template</vt:lpstr>
      <vt:lpstr>Custom Design</vt:lpstr>
      <vt:lpstr>PowerPoint Presentation</vt:lpstr>
      <vt:lpstr>Exercise 1</vt:lpstr>
      <vt:lpstr>Exercise 2</vt:lpstr>
      <vt:lpstr>Exercise 3</vt:lpstr>
      <vt:lpstr>Sol 3</vt:lpstr>
      <vt:lpstr>Exercise 4</vt:lpstr>
      <vt:lpstr>Sol 4</vt:lpstr>
      <vt:lpstr>Exercise 5</vt:lpstr>
      <vt:lpstr>Exercise 6</vt:lpstr>
      <vt:lpstr>Sol 6</vt:lpstr>
      <vt:lpstr>Exercise 7</vt:lpstr>
      <vt:lpstr>Sol 7</vt:lpstr>
      <vt:lpstr>Exercise 8</vt:lpstr>
      <vt:lpstr>Sol 8</vt:lpstr>
      <vt:lpstr>Exercise 9</vt:lpstr>
      <vt:lpstr>Sol 9</vt:lpstr>
      <vt:lpstr>Exercise 10</vt:lpstr>
      <vt:lpstr>Sol 10</vt:lpstr>
      <vt:lpstr>Exercise 11</vt:lpstr>
      <vt:lpstr>Sol 11</vt:lpstr>
      <vt:lpstr>Exercise 12</vt:lpstr>
      <vt:lpstr>Sol 12</vt:lpstr>
      <vt:lpstr>Exercise 13</vt:lpstr>
      <vt:lpstr>Sol 13</vt:lpstr>
      <vt:lpstr>Exercise 14</vt:lpstr>
      <vt:lpstr>Sol 14</vt:lpstr>
      <vt:lpstr>Exercise 15</vt:lpstr>
      <vt:lpstr>Sol 15</vt:lpstr>
      <vt:lpstr>Exercise 16</vt:lpstr>
      <vt:lpstr>Exercise 16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82</cp:revision>
  <dcterms:created xsi:type="dcterms:W3CDTF">2018-09-26T08:50:40Z</dcterms:created>
  <dcterms:modified xsi:type="dcterms:W3CDTF">2019-02-14T07:03:08Z</dcterms:modified>
</cp:coreProperties>
</file>